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68" r:id="rId1"/>
  </p:sldMasterIdLst>
  <p:notesMasterIdLst>
    <p:notesMasterId r:id="rId19"/>
  </p:notesMasterIdLst>
  <p:handoutMasterIdLst>
    <p:handoutMasterId r:id="rId20"/>
  </p:handoutMasterIdLst>
  <p:sldIdLst>
    <p:sldId id="2438" r:id="rId2"/>
    <p:sldId id="3285" r:id="rId3"/>
    <p:sldId id="3301" r:id="rId4"/>
    <p:sldId id="3302" r:id="rId5"/>
    <p:sldId id="3303" r:id="rId6"/>
    <p:sldId id="3287" r:id="rId7"/>
    <p:sldId id="3295" r:id="rId8"/>
    <p:sldId id="3288" r:id="rId9"/>
    <p:sldId id="3291" r:id="rId10"/>
    <p:sldId id="3292" r:id="rId11"/>
    <p:sldId id="3299" r:id="rId12"/>
    <p:sldId id="3289" r:id="rId13"/>
    <p:sldId id="3293" r:id="rId14"/>
    <p:sldId id="3298" r:id="rId15"/>
    <p:sldId id="3296" r:id="rId16"/>
    <p:sldId id="3300" r:id="rId17"/>
    <p:sldId id="3294" r:id="rId18"/>
  </p:sldIdLst>
  <p:sldSz cx="9906000" cy="6858000" type="A4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9900"/>
    <a:srgbClr val="BBE6B4"/>
    <a:srgbClr val="EAF8E8"/>
    <a:srgbClr val="00FF00"/>
    <a:srgbClr val="66FF66"/>
    <a:srgbClr val="008000"/>
    <a:srgbClr val="F8F8F8"/>
    <a:srgbClr val="63C652"/>
    <a:srgbClr val="99FF33"/>
    <a:srgbClr val="00A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7" autoAdjust="0"/>
    <p:restoredTop sz="92794" autoAdjust="0"/>
  </p:normalViewPr>
  <p:slideViewPr>
    <p:cSldViewPr snapToObjects="1">
      <p:cViewPr>
        <p:scale>
          <a:sx n="80" d="100"/>
          <a:sy n="80" d="100"/>
        </p:scale>
        <p:origin x="-1050" y="-264"/>
      </p:cViewPr>
      <p:guideLst>
        <p:guide orient="horz" pos="4319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826" y="-10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l" defTabSz="946080" eaLnBrk="0" hangingPunct="0">
              <a:spcBef>
                <a:spcPct val="0"/>
              </a:spcBef>
              <a:defRPr sz="1000" i="1">
                <a:latin typeface="Book Antiqua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r" defTabSz="946080" eaLnBrk="0" hangingPunct="0">
              <a:spcBef>
                <a:spcPct val="0"/>
              </a:spcBef>
              <a:defRPr sz="1000" i="1">
                <a:latin typeface="Book Antiqua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l" defTabSz="946080" eaLnBrk="0" hangingPunct="0">
              <a:spcBef>
                <a:spcPct val="0"/>
              </a:spcBef>
              <a:defRPr sz="1000" i="1">
                <a:latin typeface="Book Antiqua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r" defTabSz="946080" eaLnBrk="0" hangingPunct="0">
              <a:spcBef>
                <a:spcPct val="0"/>
              </a:spcBef>
              <a:defRPr sz="1000" i="1">
                <a:latin typeface="Book Antiqua" pitchFamily="18" charset="0"/>
                <a:cs typeface="+mn-cs"/>
              </a:defRPr>
            </a:lvl1pPr>
          </a:lstStyle>
          <a:p>
            <a:pPr>
              <a:defRPr/>
            </a:pPr>
            <a:fld id="{573A8FD1-DF59-4E13-91A5-F9AA03FEE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106738" y="9750425"/>
            <a:ext cx="884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13" tIns="46030" rIns="90413" bIns="46030">
            <a:spAutoFit/>
          </a:bodyPr>
          <a:lstStyle/>
          <a:p>
            <a:pPr algn="ctr" defTabSz="896938" eaLnBrk="0" hangingPunct="0">
              <a:lnSpc>
                <a:spcPct val="90000"/>
              </a:lnSpc>
            </a:pPr>
            <a:r>
              <a:rPr lang="en-US" sz="1300" dirty="0"/>
              <a:t>Page </a:t>
            </a:r>
            <a:fld id="{B4FFE83E-4EA7-442B-A1BB-3AF51EABA06A}" type="slidenum">
              <a:rPr lang="en-US" sz="1300"/>
              <a:pPr algn="ctr" defTabSz="896938" eaLnBrk="0" hangingPunct="0">
                <a:lnSpc>
                  <a:spcPct val="90000"/>
                </a:lnSpc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xmlns="" val="3709584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l" defTabSz="946080" eaLnBrk="0" hangingPunct="0">
              <a:spcBef>
                <a:spcPct val="0"/>
              </a:spcBef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r" defTabSz="946080" eaLnBrk="0" hangingPunct="0">
              <a:spcBef>
                <a:spcPct val="0"/>
              </a:spcBef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l" defTabSz="946080" eaLnBrk="0" hangingPunct="0">
              <a:spcBef>
                <a:spcPct val="0"/>
              </a:spcBef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r" defTabSz="946080" eaLnBrk="0" hangingPunct="0">
              <a:spcBef>
                <a:spcPct val="0"/>
              </a:spcBef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98B675C-E40B-4A76-ADE0-47D1849B9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106738" y="9750425"/>
            <a:ext cx="884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13" tIns="46030" rIns="90413" bIns="46030">
            <a:spAutoFit/>
          </a:bodyPr>
          <a:lstStyle/>
          <a:p>
            <a:pPr algn="ctr" defTabSz="896938" eaLnBrk="0" hangingPunct="0">
              <a:lnSpc>
                <a:spcPct val="90000"/>
              </a:lnSpc>
            </a:pPr>
            <a:r>
              <a:rPr lang="en-US" sz="1300" dirty="0"/>
              <a:t>Page </a:t>
            </a:r>
            <a:fld id="{A2593D31-F904-4110-8660-759FF9B45B93}" type="slidenum">
              <a:rPr lang="en-US" sz="1300"/>
              <a:pPr algn="ctr" defTabSz="896938" eaLnBrk="0" hangingPunct="0">
                <a:lnSpc>
                  <a:spcPct val="90000"/>
                </a:lnSpc>
              </a:pPr>
              <a:t>‹#›</a:t>
            </a:fld>
            <a:endParaRPr lang="en-US" sz="1300" dirty="0"/>
          </a:p>
        </p:txBody>
      </p:sp>
      <p:sp>
        <p:nvSpPr>
          <p:cNvPr id="112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225" y="771525"/>
            <a:ext cx="5534025" cy="383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59338"/>
            <a:ext cx="52101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47" tIns="47675" rIns="95347" bIns="47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Body Text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8315795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B9F2C-8816-4219-8E72-6200CB1D0AF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060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1 13"/>
          <p:cNvCxnSpPr/>
          <p:nvPr userDrawn="1"/>
        </p:nvCxnSpPr>
        <p:spPr>
          <a:xfrm rot="16200000">
            <a:off x="-1118113" y="3442528"/>
            <a:ext cx="5688632" cy="0"/>
          </a:xfrm>
          <a:prstGeom prst="line">
            <a:avLst/>
          </a:prstGeom>
          <a:ln w="508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 userDrawn="1"/>
        </p:nvCxnSpPr>
        <p:spPr>
          <a:xfrm>
            <a:off x="1726204" y="2780928"/>
            <a:ext cx="7907317" cy="0"/>
          </a:xfrm>
          <a:prstGeom prst="line">
            <a:avLst/>
          </a:prstGeom>
          <a:ln w="508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09763" y="598210"/>
            <a:ext cx="671790" cy="67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logo%20regione%20lombardi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69" t="63052" r="7787" b="12610"/>
          <a:stretch>
            <a:fillRect/>
          </a:stretch>
        </p:blipFill>
        <p:spPr bwMode="auto">
          <a:xfrm rot="16200000">
            <a:off x="-1440858" y="3091292"/>
            <a:ext cx="5049450" cy="70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359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 userDrawn="1"/>
        </p:nvSpPr>
        <p:spPr>
          <a:xfrm>
            <a:off x="-1719" y="-1860"/>
            <a:ext cx="9906000" cy="761826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9" tIns="45658" rIns="91319" bIns="45658" spcCol="0" rtlCol="0" anchor="ctr"/>
          <a:lstStyle/>
          <a:p>
            <a:pPr algn="ctr"/>
            <a:endParaRPr lang="it-IT" dirty="0"/>
          </a:p>
        </p:txBody>
      </p:sp>
      <p:sp>
        <p:nvSpPr>
          <p:cNvPr id="4" name="Rectangle 55"/>
          <p:cNvSpPr>
            <a:spLocks noChangeArrowheads="1"/>
          </p:cNvSpPr>
          <p:nvPr userDrawn="1"/>
        </p:nvSpPr>
        <p:spPr bwMode="auto">
          <a:xfrm>
            <a:off x="8967656" y="6613525"/>
            <a:ext cx="936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fld id="{D0287C9E-65F2-4602-8C5D-28A89B840A8B}" type="slidenum">
              <a:rPr lang="it-IT" sz="1000">
                <a:solidFill>
                  <a:prstClr val="black"/>
                </a:solidFill>
                <a:latin typeface="Century Gothic" pitchFamily="34" charset="0"/>
                <a:cs typeface="+mn-cs"/>
              </a:rPr>
              <a:pPr algn="ctr" eaLnBrk="0" hangingPunct="0">
                <a:spcBef>
                  <a:spcPct val="50000"/>
                </a:spcBef>
              </a:pPr>
              <a:t>‹#›</a:t>
            </a:fld>
            <a:endParaRPr lang="it-IT" sz="1000" dirty="0">
              <a:solidFill>
                <a:prstClr val="black"/>
              </a:solidFill>
              <a:latin typeface="Century Gothic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34408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/>
        </p:nvGraphicFramePr>
        <p:xfrm>
          <a:off x="2" y="0"/>
          <a:ext cx="158221" cy="158750"/>
        </p:xfrm>
        <a:graphic>
          <a:graphicData uri="http://schemas.openxmlformats.org/presentationml/2006/ole">
            <p:oleObj spid="_x0000_s2821" name="think-cell Slide" r:id="rId6" imgW="0" imgH="0" progId="">
              <p:embed/>
            </p:oleObj>
          </a:graphicData>
        </a:graphic>
      </p:graphicFrame>
      <p:sp>
        <p:nvSpPr>
          <p:cNvPr id="185350" name="Title Placeholder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43008" y="44624"/>
            <a:ext cx="973452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70952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7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6294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  <a:lvl2pPr algn="l" defTabSz="956294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956294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956294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956294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29322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85864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287961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71728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8411" indent="-358411" algn="l" defTabSz="956294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309" indent="-190309" algn="l" defTabSz="956294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2689" indent="-182378" algn="l" defTabSz="956294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4578" indent="-190309" algn="l" defTabSz="956294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3788" indent="-179210" algn="l" defTabSz="956294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0752" indent="-171427" algn="l" defTabSz="858640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3673" indent="-172922" algn="l" defTabSz="858640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6162" indent="-162482" algn="l" defTabSz="858640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7587" indent="-171427" algn="l" defTabSz="858640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322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8640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7961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283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6608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5922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5247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4568" algn="l" defTabSz="8586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48744" y="1785135"/>
            <a:ext cx="7056784" cy="707761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r"/>
            <a:r>
              <a:rPr lang="it-IT" sz="2000" b="1" dirty="0" smtClean="0"/>
              <a:t>Linee programmatiche e di governo nella X Legislatura afferenti all’ambito sociale e sociosanitario del PRS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40785" y="4797152"/>
            <a:ext cx="5304589" cy="307651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r" defTabSz="913193" fontAlgn="auto">
              <a:spcBef>
                <a:spcPts val="0"/>
              </a:spcBef>
              <a:spcAft>
                <a:spcPts val="0"/>
              </a:spcAft>
            </a:pPr>
            <a:r>
              <a:rPr lang="it-IT" sz="1400" i="1" dirty="0" smtClean="0">
                <a:solidFill>
                  <a:srgbClr val="000000"/>
                </a:solidFill>
                <a:latin typeface="Century Gothic" pitchFamily="34" charset="0"/>
                <a:cs typeface="+mn-cs"/>
              </a:rPr>
              <a:t>Milano, 29 maggio 2013</a:t>
            </a:r>
            <a:endParaRPr lang="it-IT" sz="1400" i="1" dirty="0">
              <a:solidFill>
                <a:srgbClr val="0000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7" name="CasellaDiTesto 3"/>
          <p:cNvSpPr txBox="1"/>
          <p:nvPr/>
        </p:nvSpPr>
        <p:spPr>
          <a:xfrm>
            <a:off x="2936776" y="3212976"/>
            <a:ext cx="6768752" cy="1077093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r" defTabSz="913193" fontAlgn="auto">
              <a:spcBef>
                <a:spcPts val="0"/>
              </a:spcBef>
              <a:spcAft>
                <a:spcPts val="0"/>
              </a:spcAft>
            </a:pPr>
            <a:r>
              <a:rPr lang="it-IT" sz="1600" dirty="0" smtClean="0">
                <a:solidFill>
                  <a:srgbClr val="000000"/>
                </a:solidFill>
                <a:latin typeface="Century Gothic" pitchFamily="34" charset="0"/>
                <a:cs typeface="+mn-cs"/>
              </a:rPr>
              <a:t>Terza Commissione – Sanità e politiche sociali</a:t>
            </a:r>
          </a:p>
          <a:p>
            <a:pPr algn="r" defTabSz="913193" fontAlgn="auto">
              <a:spcBef>
                <a:spcPts val="0"/>
              </a:spcBef>
              <a:spcAft>
                <a:spcPts val="0"/>
              </a:spcAft>
            </a:pPr>
            <a:endParaRPr lang="it-IT" sz="1600" dirty="0" smtClean="0">
              <a:solidFill>
                <a:srgbClr val="000000"/>
              </a:solidFill>
              <a:latin typeface="Century Gothic" pitchFamily="34" charset="0"/>
              <a:cs typeface="+mn-cs"/>
            </a:endParaRPr>
          </a:p>
          <a:p>
            <a:pPr algn="r" defTabSz="913193" fontAlgn="auto">
              <a:spcBef>
                <a:spcPts val="0"/>
              </a:spcBef>
              <a:spcAft>
                <a:spcPts val="0"/>
              </a:spcAft>
            </a:pPr>
            <a:r>
              <a:rPr lang="it-IT" sz="1600" b="1" dirty="0" smtClean="0"/>
              <a:t>Incontro con l’Assessore regionale </a:t>
            </a:r>
          </a:p>
          <a:p>
            <a:pPr algn="r" defTabSz="913193" fontAlgn="auto">
              <a:spcBef>
                <a:spcPts val="0"/>
              </a:spcBef>
              <a:spcAft>
                <a:spcPts val="0"/>
              </a:spcAft>
            </a:pPr>
            <a:r>
              <a:rPr lang="it-IT" sz="1600" b="1" dirty="0" smtClean="0"/>
              <a:t>alla Famiglia, Solidarietà Sociale e Volontariato</a:t>
            </a:r>
            <a:endParaRPr lang="it-IT" sz="1600" dirty="0">
              <a:solidFill>
                <a:srgbClr val="000000"/>
              </a:solidFill>
              <a:latin typeface="Century Gothic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198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06"/>
    </mc:Choice>
    <mc:Fallback>
      <p:transition spd="slow" advTm="90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496" y="891872"/>
            <a:ext cx="1002445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Descrizione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16496" y="1184260"/>
            <a:ext cx="568863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93160" y="1184260"/>
            <a:ext cx="316835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44488" y="1412776"/>
            <a:ext cx="9362386" cy="954107"/>
            <a:chOff x="344488" y="1412776"/>
            <a:chExt cx="9362386" cy="954107"/>
          </a:xfrm>
        </p:grpSpPr>
        <p:sp>
          <p:nvSpPr>
            <p:cNvPr id="33" name="Rettangolo 9"/>
            <p:cNvSpPr/>
            <p:nvPr/>
          </p:nvSpPr>
          <p:spPr>
            <a:xfrm>
              <a:off x="344488" y="1412776"/>
              <a:ext cx="5760639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FATTORE FAMIGLIA LOMBARDO: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Valutazione della sperimentazione del Fattore Famiglia Lombardo e presentazione degli esiti alla III Commissione (si rimanda alla scheda dedicata)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34" name="Rettangolo 9"/>
            <p:cNvSpPr/>
            <p:nvPr/>
          </p:nvSpPr>
          <p:spPr>
            <a:xfrm>
              <a:off x="6393161" y="1412776"/>
              <a:ext cx="3313713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Comuni  e Parti Sociali per supporto alla realizzazione della sperimentazione, coinvolgimento nella valutazione degli esiti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4488" y="2438890"/>
            <a:ext cx="9217024" cy="738664"/>
            <a:chOff x="344488" y="2258288"/>
            <a:chExt cx="9217024" cy="738664"/>
          </a:xfrm>
        </p:grpSpPr>
        <p:sp>
          <p:nvSpPr>
            <p:cNvPr id="21" name="Rettangolo 9"/>
            <p:cNvSpPr/>
            <p:nvPr/>
          </p:nvSpPr>
          <p:spPr>
            <a:xfrm>
              <a:off x="344488" y="2258288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TURISMO ASSISTITO E </a:t>
              </a:r>
              <a:r>
                <a:rPr lang="it-IT" sz="1400" b="1" dirty="0" err="1" smtClean="0">
                  <a:solidFill>
                    <a:schemeClr val="tx1"/>
                  </a:solidFill>
                  <a:latin typeface="Century Gothic" pitchFamily="34" charset="0"/>
                </a:rPr>
                <a:t>DI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 SOLLIEVO PER LE PERSONE FRAGILI: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Sviluppo del turismo assistito per le persone fragili e le loro famiglie per offrire opportunità di sollievo e vacanza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23" name="Rettangolo 9"/>
            <p:cNvSpPr/>
            <p:nvPr/>
          </p:nvSpPr>
          <p:spPr>
            <a:xfrm>
              <a:off x="6393162" y="2258288"/>
              <a:ext cx="3168350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Comuni e gestori di servizi sociali e sociosanitari nell’attuazione delle iniziative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393160" y="891872"/>
            <a:ext cx="2373013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Coinvolgimento del territorio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44488" y="3465004"/>
            <a:ext cx="9561512" cy="954107"/>
            <a:chOff x="344488" y="2258288"/>
            <a:chExt cx="9561512" cy="954107"/>
          </a:xfrm>
        </p:grpSpPr>
        <p:sp>
          <p:nvSpPr>
            <p:cNvPr id="15" name="Rettangolo 9"/>
            <p:cNvSpPr/>
            <p:nvPr/>
          </p:nvSpPr>
          <p:spPr>
            <a:xfrm>
              <a:off x="344488" y="2258288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CONCILIAZIONE FAMIGLIA - LAVORO: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Ottimizzazione degli interventi territoriali e sostegno alle reti di imprese che offrono servizi di conciliazione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16" name="Rettangolo 9"/>
            <p:cNvSpPr/>
            <p:nvPr/>
          </p:nvSpPr>
          <p:spPr>
            <a:xfrm>
              <a:off x="6393162" y="2258288"/>
              <a:ext cx="3512838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Reti territoriali costituite da Province, Comuni, ASL, Camera di Commercia per la costruzione del piano territoriale di conciliazione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4488" y="4491118"/>
            <a:ext cx="9217024" cy="954107"/>
            <a:chOff x="344488" y="2258288"/>
            <a:chExt cx="9217024" cy="954107"/>
          </a:xfrm>
        </p:grpSpPr>
        <p:sp>
          <p:nvSpPr>
            <p:cNvPr id="18" name="Rettangolo 9"/>
            <p:cNvSpPr/>
            <p:nvPr/>
          </p:nvSpPr>
          <p:spPr>
            <a:xfrm>
              <a:off x="344488" y="2258288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NEGOZIAZIONE RISORSE SOCIOSANITARIO: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Definizione degli indici di fabbisogno per la rete residenziale destinata a persone non autosufficienti anziane e con disabilità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19" name="Rettangolo 9"/>
            <p:cNvSpPr/>
            <p:nvPr/>
          </p:nvSpPr>
          <p:spPr>
            <a:xfrm>
              <a:off x="6393162" y="2258288"/>
              <a:ext cx="3168350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ASL per la raccolta di dati su domanda e offerta, simulazione impatti del nuovo sistema di indicatori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4488" y="5517232"/>
            <a:ext cx="9217024" cy="954107"/>
            <a:chOff x="344488" y="2258288"/>
            <a:chExt cx="9217024" cy="954107"/>
          </a:xfrm>
        </p:grpSpPr>
        <p:sp>
          <p:nvSpPr>
            <p:cNvPr id="24" name="Rettangolo 9"/>
            <p:cNvSpPr/>
            <p:nvPr/>
          </p:nvSpPr>
          <p:spPr>
            <a:xfrm>
              <a:off x="344488" y="2258288"/>
              <a:ext cx="5760639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CONTROLLI </a:t>
              </a:r>
              <a:r>
                <a:rPr lang="it-IT" sz="1400" b="1" dirty="0" err="1" smtClean="0">
                  <a:solidFill>
                    <a:schemeClr val="tx1"/>
                  </a:solidFill>
                  <a:latin typeface="Century Gothic" pitchFamily="34" charset="0"/>
                </a:rPr>
                <a:t>DI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 APPROPRIATEZZA: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Promozione di una maggiore qualità dei servizi sociosanitari (marginalizzazione delle </a:t>
              </a:r>
              <a:r>
                <a:rPr lang="it-IT" sz="1400" dirty="0" err="1" smtClean="0">
                  <a:solidFill>
                    <a:schemeClr val="tx1"/>
                  </a:solidFill>
                  <a:latin typeface="Century Gothic" pitchFamily="34" charset="0"/>
                </a:rPr>
                <a:t>inappropriatezze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), attraverso la messa a sistema degli indicatori per i controlli di appropriatezza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25" name="Rettangolo 9"/>
            <p:cNvSpPr/>
            <p:nvPr/>
          </p:nvSpPr>
          <p:spPr>
            <a:xfrm>
              <a:off x="6393162" y="2258288"/>
              <a:ext cx="3168350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ASL ed erogatori sociosanitario per la sperimentazione degli indicatori di appropriatezza e valutazione degli esiti</a:t>
              </a:r>
            </a:p>
          </p:txBody>
        </p:sp>
      </p:grpSp>
      <p:sp>
        <p:nvSpPr>
          <p:cNvPr id="26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Azioni PRS 2013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496" y="891872"/>
            <a:ext cx="1002445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Descrizione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16496" y="1184260"/>
            <a:ext cx="568863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93160" y="1184260"/>
            <a:ext cx="316835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>
            <a:off x="344488" y="1412776"/>
            <a:ext cx="9217024" cy="738664"/>
            <a:chOff x="344488" y="1412776"/>
            <a:chExt cx="9217024" cy="738664"/>
          </a:xfrm>
        </p:grpSpPr>
        <p:sp>
          <p:nvSpPr>
            <p:cNvPr id="33" name="Rettangolo 9"/>
            <p:cNvSpPr/>
            <p:nvPr/>
          </p:nvSpPr>
          <p:spPr>
            <a:xfrm>
              <a:off x="344488" y="1412776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</a:rPr>
                <a:t>DIFFERENZIARE L’OFFERTA </a:t>
              </a:r>
              <a:r>
                <a:rPr lang="it-IT" sz="1400" b="1" dirty="0" err="1" smtClean="0">
                  <a:solidFill>
                    <a:schemeClr val="tx1"/>
                  </a:solidFill>
                </a:rPr>
                <a:t>DI</a:t>
              </a:r>
              <a:r>
                <a:rPr lang="it-IT" sz="1400" b="1" dirty="0" smtClean="0">
                  <a:solidFill>
                    <a:schemeClr val="tx1"/>
                  </a:solidFill>
                </a:rPr>
                <a:t> SERVIZI E INTERVENTI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Valutazione degli esiti delle sperimentazioni sociosanitarie e sociali in corso, ai fini dell’evoluzione del sistema di offerta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34" name="Rettangolo 9"/>
            <p:cNvSpPr/>
            <p:nvPr/>
          </p:nvSpPr>
          <p:spPr>
            <a:xfrm>
              <a:off x="6393162" y="1412776"/>
              <a:ext cx="3168350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ASL per il monitoraggio delle sperimentazioni e Tavoli LR 3/2008 per la messa a sistema</a:t>
              </a: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344488" y="2636912"/>
            <a:ext cx="9217024" cy="954107"/>
            <a:chOff x="344488" y="2258288"/>
            <a:chExt cx="9217024" cy="954107"/>
          </a:xfrm>
        </p:grpSpPr>
        <p:sp>
          <p:nvSpPr>
            <p:cNvPr id="21" name="Rettangolo 9"/>
            <p:cNvSpPr/>
            <p:nvPr/>
          </p:nvSpPr>
          <p:spPr>
            <a:xfrm>
              <a:off x="344488" y="2258288"/>
              <a:ext cx="5760639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SOSTEGNO DEI GENITORI SEPARATI: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Attuazione di misure ed interventi di sostegno e accompagnamento dei coniugi separati, volti a sviluppare l’esercizio del ruolo genitoriale ed a sostenere il genitore in difficoltà economica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23" name="Rettangolo 9"/>
            <p:cNvSpPr/>
            <p:nvPr/>
          </p:nvSpPr>
          <p:spPr>
            <a:xfrm>
              <a:off x="6393162" y="2258288"/>
              <a:ext cx="3168350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ASL e Comuni per il supporto all’attuazione delle misure e degli interventi previsti in DGR 144/2013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393160" y="891872"/>
            <a:ext cx="2373013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Coinvolgimento del territorio</a:t>
            </a:r>
          </a:p>
        </p:txBody>
      </p:sp>
      <p:grpSp>
        <p:nvGrpSpPr>
          <p:cNvPr id="4" name="Group 13"/>
          <p:cNvGrpSpPr/>
          <p:nvPr/>
        </p:nvGrpSpPr>
        <p:grpSpPr>
          <a:xfrm>
            <a:off x="344488" y="3861048"/>
            <a:ext cx="9561512" cy="1384995"/>
            <a:chOff x="344488" y="2258288"/>
            <a:chExt cx="9561512" cy="1384995"/>
          </a:xfrm>
        </p:grpSpPr>
        <p:sp>
          <p:nvSpPr>
            <p:cNvPr id="15" name="Rettangolo 9"/>
            <p:cNvSpPr/>
            <p:nvPr/>
          </p:nvSpPr>
          <p:spPr>
            <a:xfrm>
              <a:off x="344488" y="2258288"/>
              <a:ext cx="5760639" cy="5232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SOSTEGNO ALLE VITTIME </a:t>
              </a:r>
              <a:r>
                <a:rPr lang="it-IT" sz="1400" b="1" dirty="0" err="1" smtClean="0">
                  <a:solidFill>
                    <a:schemeClr val="tx1"/>
                  </a:solidFill>
                  <a:latin typeface="Century Gothic" pitchFamily="34" charset="0"/>
                </a:rPr>
                <a:t>DI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 VIOLENZA: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Primi interventi attuativi della legge regionale sulla violenza alle donne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16" name="Rettangolo 9"/>
            <p:cNvSpPr/>
            <p:nvPr/>
          </p:nvSpPr>
          <p:spPr>
            <a:xfrm>
              <a:off x="6393162" y="2258288"/>
              <a:ext cx="3512838" cy="138499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ASL (con particolare riferimento ai consultori), Comuni, Associazioni, MMG e Pronto Soccorso per azioni coordinate di prevenzione e presa in carico integrata delle vittime di violenza</a:t>
              </a:r>
            </a:p>
          </p:txBody>
        </p:sp>
      </p:grpSp>
      <p:sp>
        <p:nvSpPr>
          <p:cNvPr id="22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Azioni PRS 2013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DGR </a:t>
            </a:r>
            <a:r>
              <a:rPr lang="it-IT" sz="1800" b="1" dirty="0" err="1" smtClean="0">
                <a:solidFill>
                  <a:schemeClr val="bg1"/>
                </a:solidFill>
                <a:latin typeface="Century Gothic" pitchFamily="34" charset="0"/>
              </a:rPr>
              <a:t>n°</a:t>
            </a:r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 45/2013 – Programmazione sociosanitaria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0" y="1072481"/>
            <a:ext cx="9434395" cy="295465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E’ stata differita all'1/</a:t>
            </a:r>
            <a:r>
              <a:rPr lang="it-IT" sz="1400" b="1" dirty="0" err="1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/2014 l'applicazione della n. DGR IX/4879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del 21/2/2013, relativa all’adozione di nuovi indici di programmazione, da adottare per l’assegnazione delle risorse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Un gruppo di lavoro sta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rivedendo, integrando e adeguando gli indicatori precedentemente proposti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nella prospettiva di una loro adozione per il 2014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In particolare, per supportare il processo in atto a livello regionale, alle ASL viene richiesto di:</a:t>
            </a:r>
          </a:p>
          <a:p>
            <a:pPr marL="446088" indent="-174625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raccogliere e sistematizzare dei dati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sotto il profilo sia  della domanda che dell’offerta, al fine di rivedere gli indicatori proposti</a:t>
            </a:r>
          </a:p>
          <a:p>
            <a:pPr marL="446088" indent="-174625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partecipare ad una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simulazione a livello territoriale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di prima applicazione del nuovo sistema di indicatori di programmazione con dati aggiornati, per confronto sull’applicazione della metodologia.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DGR </a:t>
            </a:r>
            <a:r>
              <a:rPr lang="it-IT" sz="1800" b="1" dirty="0" err="1" smtClean="0">
                <a:solidFill>
                  <a:schemeClr val="bg1"/>
                </a:solidFill>
                <a:latin typeface="Century Gothic" pitchFamily="34" charset="0"/>
              </a:rPr>
              <a:t>n°</a:t>
            </a:r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 116/2013 – Fondo a sostegno delle fragilità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0" y="1072481"/>
            <a:ext cx="9434395" cy="466281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La Giunta Regionale ha approvato l’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istituzione di un Fondo innovativo per le famiglie lombarde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attraverso cui realizzare interventi e programmi di sostegno rivolti ai suoi componenti fragili, con particolare riguardo alle persone in condizioni di non autosufficienza, a persone con gravi disabilità, a quelle affette da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ludopatie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ed alle vittime di violenza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L'istituzione del Fondo a sostegno della famiglia e dei suoi componenti fragili è un passaggio decisivo del percorso di riforma del welfare lombardo in quanto va a costituire il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secondo pilastro del sistema che sviluppa solidarietà e protezione dei lombardi più fragili e bisognosi, sia </a:t>
            </a:r>
            <a:r>
              <a:rPr lang="it-IT" sz="1400" b="1" dirty="0" err="1" smtClean="0">
                <a:solidFill>
                  <a:schemeClr val="tx1"/>
                </a:solidFill>
                <a:latin typeface="Century Gothic" pitchFamily="34" charset="0"/>
              </a:rPr>
              <a:t>riadeguando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 l’attuale sistema di offerta sia costruendo progressivamente risposte innovative ai bisogni emergenti.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E’ un percorso che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valorizza il ruolo delle Istituzioni Locali (Comuni e ASL) a garanzia di appropriatezza e completezza delle prestazioni/servizi. 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La valutazione degli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esiti delle sperimentazioni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in corso di Unità d’Offerta innovative ai sensi della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DGR </a:t>
            </a:r>
            <a:r>
              <a:rPr lang="it-IT" sz="1400" b="1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 3239/2012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fornirà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elementi utili per la fase di adeguamento dell’attuale sistema di offerta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. L’attività di monitoraggio effettuata dalle ASL nell’ambito delle cabine di regia territoriali e regionali è pertanto fondamentale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Alle ASL viene richiesto di avviare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almeno 2 azioni  che vanno ad inserirsi nel quadro evolutivo del sistema di welfare disegnato dalla DGR 116/2013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(Es.: Sportello unico per il welfare, RSA diurna, intervento domiciliare innovativo per i più bisognosi, riprogettazione del piano di zona per integrazione interventi sociali e socio-sanitari )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646206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DGR </a:t>
            </a:r>
            <a:r>
              <a:rPr lang="it-IT" sz="1800" b="1" dirty="0" err="1" smtClean="0">
                <a:solidFill>
                  <a:schemeClr val="bg1"/>
                </a:solidFill>
                <a:latin typeface="Century Gothic" pitchFamily="34" charset="0"/>
              </a:rPr>
              <a:t>n°</a:t>
            </a:r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 116/2013 – Le aree di intervento per la costruzione del secondo pilastro del welfare lombardo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0" y="980728"/>
            <a:ext cx="9434395" cy="538609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Gli interventi in favore di persone con grave disabilità e anziani non autosufficienti prevedono di: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Realizzare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percorsi di presa in carico integrata e flessibile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prevedendo la possibilità di attivare, nell’ambito dei servizi residenziali in una logica di centro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multiservizi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progetti centrati sulla “persona” e sulle sue aspettative ottimizzando il complesso delle risorse e delle competenze presenti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Potenziare le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funzioni </a:t>
            </a:r>
            <a:r>
              <a:rPr lang="it-IT" sz="1400" b="1" dirty="0" err="1" smtClean="0">
                <a:solidFill>
                  <a:schemeClr val="tx1"/>
                </a:solidFill>
                <a:latin typeface="Century Gothic" pitchFamily="34" charset="0"/>
              </a:rPr>
              <a:t>consultoriali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con l’apertura di uno spazio dedicato alle famiglie e alle persone fragili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Realizzare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nuovi interventi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per favorire 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permanenza delle persone a domicilio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in modo da rispondere al recente trend evolutivo della domanda, sempre meno rivolta ai tradizionali servizi di RSA e RSD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Rivedere i vincoli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attualmente previsti a livello di “strutture fisiche” in ottica estensiva, rendendo possibile la fruizione di una varietà di servizi aggiuntivi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Favorire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percorsi di auto mutuo aiuto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capaci di sostenere i famigliari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it-IT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Servizi specifici per persone con disabilità grave e gravissima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Incrementare o riorganizzare l’attuale rete dell’offerta residenziale e diurna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prevedendo servizi dedicati a specifiche problematiche e attivare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unità d’offerta residenziali e semiresidenziali dedicate ai minori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in grado di rispondere al criterio inclusivo delle problematiche familiari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Potenziare le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risposte domiciliari in termini quali - quantitativi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capaci di rispondere non solo ai bisogni di cura, ma anche di supporto e sostegno alle famiglie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Potenziare 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rete di riabilitazione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attivando unità d’offerta dedicate ai minori disabili gravi e gravissimi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646206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DGR </a:t>
            </a:r>
            <a:r>
              <a:rPr lang="it-IT" sz="1800" b="1" dirty="0" err="1" smtClean="0">
                <a:solidFill>
                  <a:schemeClr val="bg1"/>
                </a:solidFill>
                <a:latin typeface="Century Gothic" pitchFamily="34" charset="0"/>
              </a:rPr>
              <a:t>n°</a:t>
            </a:r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 116/2013 – Le aree di intervento per la costruzione del secondo pilastro del welfare lombardo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Rettangolo 9"/>
          <p:cNvSpPr/>
          <p:nvPr/>
        </p:nvSpPr>
        <p:spPr>
          <a:xfrm>
            <a:off x="272480" y="1268760"/>
            <a:ext cx="9434395" cy="16158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err="1" smtClean="0">
                <a:solidFill>
                  <a:schemeClr val="tx1"/>
                </a:solidFill>
                <a:latin typeface="Century Gothic" pitchFamily="34" charset="0"/>
              </a:rPr>
              <a:t>Ludopatie</a:t>
            </a:r>
            <a:endParaRPr lang="it-IT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Attivare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 interventi di prevenzione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costituiti da azioni educative efficaci nei confronti della fascia di età adolescenziale e giovanile, secondo modelli validati scientificamente ed indicatori di risultato.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Realizzare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attività dedicate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alla presa in carico delle persone affette da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ludopatie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basate sul sostegno ai famigliari del giocatore d’azzardo e che prevedano la consulenza legale e finanziaria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Formare in modo specifico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gli operatori dei servizi ambulatoriali</a:t>
            </a:r>
          </a:p>
        </p:txBody>
      </p:sp>
      <p:sp>
        <p:nvSpPr>
          <p:cNvPr id="8" name="Rettangolo 9"/>
          <p:cNvSpPr/>
          <p:nvPr/>
        </p:nvSpPr>
        <p:spPr>
          <a:xfrm>
            <a:off x="272480" y="3068960"/>
            <a:ext cx="9434395" cy="247760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Vittime di violenza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Minori: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accreditare strutture di carattere sociosanitario che possono ed intendono accogliere i minori vittime di violenza / abuso / maltrattamento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Donne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: definire e mettere a regime nuove unità d’offerta, quali case rifugio e strutture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alloggiative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di sostegno alle vittime di violenza. Formare gli operatori e promuovere il raccordo di questi con i centri antiviolenza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Gli interventi sopra descritti rivolti al sistema di offerta si inseriscono e si integrano  in quadro più ampio di lotta contro la violenza di Regione Lombardia, che vede nella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LR 3/2012 la sua cornice di riferimento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e nella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prevenzione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svolta attraverso i consultori ed i centri antiviolenza, la sua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principale risorsa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DGR </a:t>
            </a:r>
            <a:r>
              <a:rPr lang="it-IT" sz="1800" b="1" dirty="0" err="1" smtClean="0">
                <a:solidFill>
                  <a:schemeClr val="bg1"/>
                </a:solidFill>
                <a:latin typeface="Century Gothic" pitchFamily="34" charset="0"/>
              </a:rPr>
              <a:t>n°</a:t>
            </a:r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 116/2013 – Il percorso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0" y="1072481"/>
            <a:ext cx="9434395" cy="315471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Il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percorso di attuazione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della DGR 116/2013 verrà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condiviso con i soggetti previsti all’art. 3 della </a:t>
            </a:r>
            <a:r>
              <a:rPr lang="it-IT" sz="1400" b="1" dirty="0" err="1" smtClean="0">
                <a:solidFill>
                  <a:schemeClr val="tx1"/>
                </a:solidFill>
                <a:latin typeface="Century Gothic" pitchFamily="34" charset="0"/>
              </a:rPr>
              <a:t>L.R.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 3/2008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in particolare: soggetti istituzionali, terzo settore, organizzazioni sindacali,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etc</a:t>
            </a:r>
            <a:endParaRPr lang="it-IT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La fase di attuazione prevede la definizione dei seguenti aspetti: progettazione dei servizi, definizione dei criteri di accesso, modello operativo (valutazione multidimensionale, erogazione titoli,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etc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), sistema di remunerazione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L’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accesso alle risorse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attraverso la valutazione multidimensionale del bisogno, sarà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gestito dalle ASL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che dovranno attivare collaborazioni con i Comuni al fine di garantire una presa in carico integrata delle famiglie e dei suoi componenti fragili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risorse previste per il Fondo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sono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aggiuntive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rispetto alla attuale disponibilità del bilancio dell’Assessorato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(composto da quota sociosanitaria del Fondo Sanitario Regionale definita nella Delibera delle Regole 2013 e Fondo Sociale Regionale)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646206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DGR </a:t>
            </a:r>
            <a:r>
              <a:rPr lang="it-IT" sz="1800" b="1" dirty="0" err="1" smtClean="0">
                <a:solidFill>
                  <a:schemeClr val="bg1"/>
                </a:solidFill>
                <a:latin typeface="Century Gothic" pitchFamily="34" charset="0"/>
              </a:rPr>
              <a:t>n°</a:t>
            </a:r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 144/2013 – Attuazione di interventi e misure a favore dei genitori separati con</a:t>
            </a:r>
          </a:p>
          <a:p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figli minori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0" y="1072481"/>
            <a:ext cx="9434395" cy="469359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Le azioni che Regione Lombardia intende promuovere, riguardano sia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interventi di sostegno sociale e psicologico alle famiglie con figli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in fase di separazione o già separate, sia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misure di sostegno economico rivolte al genitore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che, a seguito della separazione, si trova in situazione di grave e comprovato disagio economico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La DGR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144/2013 mette a disposizione della realizzazione degli interventi economici a sostegno dei genitori separati,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risorse per euro 1.000.0000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, che saranno destinate nella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misura massima di euro 2.400 per ogni progetto personalizzato di aiuto, della durata massima di 6 mesi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Gli interventi alle famiglie in fase di separazione o già separate/divorziate con figli prevedono un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ruolo centrale delle ASL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per la realizzazione sia delle azioni di supporto che delle misure economiche:</a:t>
            </a:r>
          </a:p>
          <a:p>
            <a:pPr marL="533400" indent="-261938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I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Consultori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saranno chiamati in causa per il supporto all’orientamento, alla consulenza legale, psicologica, sociale, educativa, favorendo incontri di gruppo, reti di auto mutuo aiuto, </a:t>
            </a:r>
            <a:r>
              <a:rPr lang="it-IT" sz="1400" dirty="0" err="1" smtClean="0">
                <a:solidFill>
                  <a:schemeClr val="tx1"/>
                </a:solidFill>
                <a:latin typeface="Century Gothic" pitchFamily="34" charset="0"/>
              </a:rPr>
              <a:t>etc</a:t>
            </a:r>
            <a:endParaRPr lang="it-IT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533400" indent="-261938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ASL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dovranno definire ed attuare il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progetto personalizzato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in stretta collaborazione ed integrazione con il Comune di residenza e il soggetto beneficiario, che dovrà sottoscrivere con la stessa ASL, un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patto di corresponsabilità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per la realizzazione del progetto personalizzato</a:t>
            </a:r>
          </a:p>
          <a:p>
            <a:pPr marL="533400" indent="-261938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ASL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dovranno inoltre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rendicontare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alla Direzione Generale Famiglia, trimestralmente, gli interventi realizzati e le risorse assegnate.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Riepilogo del percorso evolutivo del sistema welfare per la X Legislatura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1" y="908720"/>
            <a:ext cx="9217024" cy="56630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Il documento ha lo scopo di illustrare il percorso evolutivo del sistema di welfare definito ed avviato con la X Legislatura, partendo da un richiamo sul contesto epidemiologico e del sistema di offerta esistente. 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La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DGR </a:t>
            </a:r>
            <a:r>
              <a:rPr lang="it-IT" sz="1600" b="1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 37/2013 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individua le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prime linee programmatiche 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per la redazione del Programma Regionale di Sviluppo della X Legislatura in ambito sociale e socio-sanitario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La DGR individua i temi principali di sviluppo del sistema di welfare lombardo, poi ripresi e declinati nel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PRS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, parte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Area Sociale, 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approvato con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Deliberazione di Giunta </a:t>
            </a:r>
            <a:r>
              <a:rPr lang="it-IT" sz="1600" b="1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 113/2013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, ora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in fase di consultazione per il passaggio in Consiglio</a:t>
            </a:r>
          </a:p>
          <a:p>
            <a:pPr marL="171450" indent="-17145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Secondo le priorità individuate nelle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azioni previste dal PRS per il 2013, 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la Direzione Generale Famiglia, Solidarietà Sociale e Volontariato ha assunto alcuni importanti provvedimenti, in particolare:</a:t>
            </a:r>
          </a:p>
          <a:p>
            <a:pPr marL="450850" indent="-273050">
              <a:spcBef>
                <a:spcPts val="600"/>
              </a:spcBef>
              <a:spcAft>
                <a:spcPts val="1200"/>
              </a:spcAft>
              <a:buFont typeface="Century Gothic" pitchFamily="34" charset="0"/>
              <a:buChar char="―"/>
            </a:pP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DGR </a:t>
            </a:r>
            <a:r>
              <a:rPr lang="it-IT" sz="1600" b="1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 45/2013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 Differimento applicativo della DGR </a:t>
            </a:r>
            <a:r>
              <a:rPr lang="it-IT" sz="1600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 IX/4879 del 21/2/2013 e disposizioni per assicurare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continuità  dell'erogazione delle prestazioni</a:t>
            </a:r>
          </a:p>
          <a:p>
            <a:pPr marL="450850" indent="-273050">
              <a:spcBef>
                <a:spcPts val="600"/>
              </a:spcBef>
              <a:spcAft>
                <a:spcPts val="1200"/>
              </a:spcAft>
              <a:buFont typeface="Century Gothic" pitchFamily="34" charset="0"/>
              <a:buChar char="―"/>
            </a:pP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DGR </a:t>
            </a:r>
            <a:r>
              <a:rPr lang="it-IT" sz="1600" b="1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 116/2013 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Determinazioni in ordine all'istituzione del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fondo regionale a sostegno della famiglia e dei suoi componenti fragili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: atto di indirizzo</a:t>
            </a:r>
          </a:p>
          <a:p>
            <a:pPr marL="450850" indent="-273050">
              <a:spcBef>
                <a:spcPts val="600"/>
              </a:spcBef>
              <a:spcAft>
                <a:spcPts val="1200"/>
              </a:spcAft>
              <a:buFont typeface="Century Gothic" pitchFamily="34" charset="0"/>
              <a:buChar char="―"/>
            </a:pP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DGR </a:t>
            </a:r>
            <a:r>
              <a:rPr lang="it-IT" sz="1600" b="1" dirty="0" err="1" smtClean="0">
                <a:solidFill>
                  <a:schemeClr val="tx1"/>
                </a:solidFill>
                <a:latin typeface="Century Gothic" pitchFamily="34" charset="0"/>
              </a:rPr>
              <a:t>n°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 144/2013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 Determinazioni per l’attuazione di </a:t>
            </a:r>
            <a:r>
              <a:rPr lang="it-IT" sz="1600" b="1" dirty="0" smtClean="0">
                <a:solidFill>
                  <a:schemeClr val="tx1"/>
                </a:solidFill>
                <a:latin typeface="Century Gothic" pitchFamily="34" charset="0"/>
              </a:rPr>
              <a:t>interventi e misure a favore dei genitori separati con figli minori</a:t>
            </a:r>
            <a:r>
              <a:rPr lang="it-IT" sz="1600" dirty="0" smtClean="0">
                <a:solidFill>
                  <a:schemeClr val="tx1"/>
                </a:solidFill>
                <a:latin typeface="Century Gothic" pitchFamily="34" charset="0"/>
              </a:rPr>
              <a:t>, con particolare riferimento alle situazioni di fragilità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Il quadro epidemiologico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1" y="903486"/>
            <a:ext cx="9434394" cy="569386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</a:pP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PERSONE ANZIANE</a:t>
            </a:r>
          </a:p>
          <a:p>
            <a:pPr marL="177800" lvl="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Nel 2012 gli  </a:t>
            </a:r>
            <a:r>
              <a:rPr lang="it-IT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anziani </a:t>
            </a: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(</a:t>
            </a:r>
            <a:r>
              <a:rPr lang="it-IT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dai 65 anni in su</a:t>
            </a: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) sono </a:t>
            </a:r>
            <a:r>
              <a:rPr lang="it-IT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oltre 2 milioni</a:t>
            </a: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, ovvero il </a:t>
            </a:r>
            <a:r>
              <a:rPr lang="it-IT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21% della popolazione residente</a:t>
            </a: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. Gli </a:t>
            </a:r>
            <a:r>
              <a:rPr lang="it-IT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over-75enni</a:t>
            </a: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 rappresentano il </a:t>
            </a:r>
            <a:r>
              <a:rPr lang="it-IT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10%</a:t>
            </a: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 della popolazione (</a:t>
            </a:r>
            <a:r>
              <a:rPr lang="it-IT" sz="14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circa 970.000 persone</a:t>
            </a:r>
            <a:r>
              <a:rPr lang="it-IT" sz="1400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Century Gothic" pitchFamily="34" charset="0"/>
              </a:rPr>
              <a:t>)</a:t>
            </a:r>
          </a:p>
          <a:p>
            <a:pPr marL="177800" lvl="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Le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persone anziane non autosufficienti e/o fragili </a:t>
            </a: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si stima siano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circa 380.000</a:t>
            </a:r>
          </a:p>
          <a:p>
            <a:pPr marL="177800" lvl="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L’indice di vecchiaia, ovvero il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rapporto tra la popolazione anziana (dai 65 in su) e la popolazione più giovane </a:t>
            </a: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(0 - 14 anni) è pari a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141,1</a:t>
            </a:r>
          </a:p>
          <a:p>
            <a:pPr marL="177800" lvl="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L’indice di dipendenza, ovvero il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rapporto tra la popolazione in età non attiva </a:t>
            </a: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(0-14 anni e 65 anni e più)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e quella in età attiva </a:t>
            </a: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(15-64 anni) è pari al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30,5%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</a:pPr>
            <a:endParaRPr lang="it-IT" sz="14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</a:pP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PERSONE CON DISABILITA’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Le </a:t>
            </a: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persone con disabilità con meno di 65 anni </a:t>
            </a: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che vivono in famiglia o in struttura nel 2011 si stima siano </a:t>
            </a: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circa 310.000, pari al 3,1% della popolazione </a:t>
            </a:r>
            <a:r>
              <a:rPr lang="it-IT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residente, di cui </a:t>
            </a:r>
            <a:r>
              <a:rPr lang="it-IT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circa 26.000 minori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Rispetto al totale delle persone con disabilità, il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numero di persone con grave/gravissima disabilità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è stimabile, sulla base dei dati INPS, in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37.825 di cui 4.831 minori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endParaRPr lang="it-IT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PERSONE CON PROBLEMI </a:t>
            </a:r>
            <a:r>
              <a:rPr lang="it-IT" sz="1400" b="1" dirty="0" err="1" smtClean="0">
                <a:solidFill>
                  <a:schemeClr val="tx1"/>
                </a:solidFill>
                <a:latin typeface="Century Gothic" pitchFamily="34" charset="0"/>
              </a:rPr>
              <a:t>DI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 USO/ABUSO/DIPENDENZA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In Lombardia hanno avuto accesso ai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servizi ambulatoriali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per le dipendenze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circa 30.000 utenti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e altri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3.000 persone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sono state prese in carico dalla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Comunità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endParaRPr lang="it-IT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PERSONE IN STATO TERMINALE</a:t>
            </a:r>
          </a:p>
          <a:p>
            <a:pPr marL="177800" lvl="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rgbClr val="000000"/>
                </a:solidFill>
                <a:latin typeface="Century Gothic" pitchFamily="34" charset="0"/>
              </a:rPr>
              <a:t>La persone in stato terminale sono </a:t>
            </a:r>
            <a:r>
              <a:rPr lang="it-IT" sz="1400" b="1" dirty="0" smtClean="0">
                <a:solidFill>
                  <a:srgbClr val="000000"/>
                </a:solidFill>
                <a:latin typeface="Century Gothic" pitchFamily="34" charset="0"/>
              </a:rPr>
              <a:t>circa 22.500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Il quadro socio-economico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9"/>
          <p:cNvSpPr/>
          <p:nvPr/>
        </p:nvSpPr>
        <p:spPr>
          <a:xfrm>
            <a:off x="272481" y="865743"/>
            <a:ext cx="9434394" cy="31393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FAMIGLIE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Le famiglie lombarde nel 2011 sono oltre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4,1 milioni,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di cui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circa 1,2 milioni sono famiglie composte da persone sole.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C’è stato un profondo cambiamento, se si pensa che nel 2001 le famiglie lombarde erano circa 3,5 milioni, di cui 850 mila composte da una sola persona</a:t>
            </a:r>
          </a:p>
          <a:p>
            <a:pPr marL="177800" lvl="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Esistono più famiglie con almeno un anziano (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33% con almeno un anziano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) che famiglie con almeno un minore (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27,1% con almeno un minore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La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popolazione relativamente povera è pari  al 4,2% nel 2011 (+0,2%)</a:t>
            </a:r>
            <a:endParaRPr lang="it-IT" sz="1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Tra gli effetti della crisi, l’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analisi ISTAT rileva che il 35,8% delle famiglie nel 2011 ha diminuito la quantità e/o la qualità dei prodotti alimentari acquistati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 rispetto al 2010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L'incidenza degli sfratti tra il 2007 e il 2010 è più che raddoppiata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(il rapporto sfratti ogni 100.000 famiglie è passato da 153 a 326)</a:t>
            </a:r>
          </a:p>
          <a:p>
            <a:pPr marL="177800" indent="-177800" algn="just">
              <a:spcBef>
                <a:spcPts val="600"/>
              </a:spcBef>
              <a:spcAft>
                <a:spcPts val="0"/>
              </a:spcAft>
              <a:buClr>
                <a:srgbClr val="92D050"/>
              </a:buClr>
              <a:buSzPct val="75000"/>
              <a:buFont typeface="Arial" pitchFamily="34" charset="0"/>
              <a:buChar char="►"/>
            </a:pP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Il numero di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famiglie deprivate </a:t>
            </a:r>
            <a:r>
              <a:rPr lang="it-IT" sz="1400" dirty="0" smtClean="0">
                <a:solidFill>
                  <a:schemeClr val="tx1"/>
                </a:solidFill>
                <a:latin typeface="Century Gothic" pitchFamily="34" charset="0"/>
              </a:rPr>
              <a:t>(Eurostat) è passato </a:t>
            </a:r>
            <a:r>
              <a:rPr lang="it-IT" sz="1400" b="1" dirty="0" smtClean="0">
                <a:solidFill>
                  <a:schemeClr val="tx1"/>
                </a:solidFill>
                <a:latin typeface="Century Gothic" pitchFamily="34" charset="0"/>
              </a:rPr>
              <a:t>dal 6,7% (2006) al 9,0% (2010)</a:t>
            </a:r>
            <a:endParaRPr lang="it-IT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8597" y="57588"/>
            <a:ext cx="9654854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r>
              <a:rPr lang="it-IT" sz="1800" b="1" dirty="0" smtClean="0">
                <a:solidFill>
                  <a:srgbClr val="FFFFFF"/>
                </a:solidFill>
                <a:latin typeface="Century Gothic" pitchFamily="34" charset="0"/>
              </a:rPr>
              <a:t>L’offerta sociosanitaria e sociale in Regione Lombardia 2012</a:t>
            </a:r>
            <a:endParaRPr lang="it-IT" sz="18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88597" y="836712"/>
            <a:ext cx="4748990" cy="2448000"/>
          </a:xfrm>
          <a:prstGeom prst="rect">
            <a:avLst/>
          </a:pr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Servizi per Anziani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RSA: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650</a:t>
            </a: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strutture accreditate, 57.483 posti accreditati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CDI: </a:t>
            </a:r>
            <a:r>
              <a:rPr kumimoji="0" lang="it-IT" sz="13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291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 strutture accreditate, 5.961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posti accreditati</a:t>
            </a:r>
          </a:p>
          <a:p>
            <a:pPr marL="0" marR="0" lvl="1" indent="-1857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ADI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210 strutture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per </a:t>
            </a:r>
            <a:r>
              <a:rPr lang="it-IT" sz="1300" kern="0" dirty="0" smtClean="0"/>
              <a:t>72.000 anziani </a:t>
            </a:r>
            <a:r>
              <a:rPr lang="it-IT" sz="1300" kern="0" dirty="0" err="1" smtClean="0"/>
              <a:t>over</a:t>
            </a:r>
            <a:r>
              <a:rPr lang="it-IT" sz="1300" kern="0" dirty="0" smtClean="0"/>
              <a:t> 65 anni</a:t>
            </a:r>
            <a:endParaRPr kumimoji="0" lang="it-IT" sz="13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1" indent="-1857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1300" b="1" kern="0" dirty="0" smtClean="0"/>
              <a:t>Alloggi Protetti</a:t>
            </a:r>
            <a:r>
              <a:rPr lang="it-IT" sz="1300" kern="0" dirty="0" smtClean="0"/>
              <a:t>: 23 strutture, 405 posti autorizzati</a:t>
            </a:r>
          </a:p>
          <a:p>
            <a:pPr marL="0" lvl="1" indent="-1857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Centro Diurno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73 strutture, 4.526 posti autorizzati</a:t>
            </a:r>
          </a:p>
          <a:p>
            <a:pPr marL="0" lvl="1" indent="-18573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SAD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22.078 utenti</a:t>
            </a:r>
          </a:p>
          <a:p>
            <a:pPr marL="0" marR="0" lvl="1" indent="-1857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it-IT" sz="1300" kern="0" dirty="0" smtClean="0">
              <a:solidFill>
                <a:sysClr val="windowText" lastClr="000000"/>
              </a:solidFill>
            </a:endParaRPr>
          </a:p>
          <a:p>
            <a:pPr marL="0" marR="0" lvl="1" indent="-1857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it-IT" sz="13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1" indent="-185738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it-IT" sz="13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5036125" y="836712"/>
            <a:ext cx="4748990" cy="2448000"/>
          </a:xfrm>
          <a:prstGeom prst="rect">
            <a:avLst/>
          </a:pr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Servizi per Disabili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RSD: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87 strutture accreditate, 3.753 posti accreditati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CDD: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261 strutture accreditate, 6.552 posti accreditati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CSS: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176 strutture accreditate, 1.395 posti accreditati</a:t>
            </a:r>
          </a:p>
          <a:p>
            <a:pPr marL="0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Comunità Alloggio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200 strutture (di cui 176 anche con accreditamento sociosanitario - CSS - per ogni persona con grave disabilità), 1.727 posti autorizzati</a:t>
            </a:r>
          </a:p>
          <a:p>
            <a:pPr marL="0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CSE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166 strutture, 3.460 posti autorizzati</a:t>
            </a:r>
          </a:p>
          <a:p>
            <a:pPr marL="0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SFA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91 strutture, 2.091 posti autorizzati</a:t>
            </a:r>
          </a:p>
          <a:p>
            <a:pPr marL="0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ADI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210 strutture di cui 24.000 utenti con disabilità di cui circa 800 minori di 18 anni</a:t>
            </a:r>
            <a:endParaRPr lang="it-IT" sz="1300" b="1" kern="0" dirty="0" smtClean="0">
              <a:solidFill>
                <a:sysClr val="windowText" lastClr="000000"/>
              </a:solidFill>
            </a:endParaRPr>
          </a:p>
          <a:p>
            <a:pPr marL="0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SAD-H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4.242 utenti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it-IT" sz="13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188597" y="3356923"/>
            <a:ext cx="4748990" cy="900000"/>
          </a:xfrm>
          <a:prstGeom prst="rect">
            <a:avLst/>
          </a:pr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Servizi di Riabilitazione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Degenza piena, DH, Diurno continuo: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79 strutture con 3.014 posti accreditati DO, 145 posti accreditati DH e 1.250 posti accreditati diurno continuo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036125" y="3356923"/>
            <a:ext cx="4748990" cy="900000"/>
          </a:xfrm>
          <a:prstGeom prst="rect">
            <a:avLst/>
          </a:pr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Servizi Area dipendenze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SMI: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 strutture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SERT: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83 strutture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Comunità per dipendenze: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140 strutture, 2.609 posti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188597" y="4316987"/>
            <a:ext cx="4748990" cy="684000"/>
          </a:xfrm>
          <a:prstGeom prst="rect">
            <a:avLst/>
          </a:pr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Servizi per malati terminali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Hospice</a:t>
            </a: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 </a:t>
            </a:r>
            <a:r>
              <a:rPr kumimoji="0" lang="it-IT" sz="13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 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strutture,</a:t>
            </a:r>
            <a:r>
              <a:rPr kumimoji="0" lang="it-IT" sz="13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331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posti accreditati 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036125" y="4316987"/>
            <a:ext cx="4748990" cy="684000"/>
          </a:xfrm>
          <a:prstGeom prst="rect">
            <a:avLst/>
          </a:pr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Consultori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Consultori:</a:t>
            </a:r>
            <a:r>
              <a:rPr kumimoji="0" lang="it-IT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152 strutture pubbliche, 90 strutture private, quasi circa</a:t>
            </a:r>
            <a:r>
              <a:rPr kumimoji="0" lang="it-IT" sz="13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400.000 utenti</a:t>
            </a:r>
            <a:endParaRPr kumimoji="0" lang="it-IT" sz="13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2576736" y="5097059"/>
            <a:ext cx="4748990" cy="1716317"/>
          </a:xfrm>
          <a:prstGeom prst="rect">
            <a:avLst/>
          </a:prstGeom>
          <a:solidFill>
            <a:srgbClr val="F8F8F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Servizi per i minori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Comunità educative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409 strutture, 3.397 posti autorizzati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Comunità famigliari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60 strutture, 323 posti autorizzati</a:t>
            </a:r>
          </a:p>
          <a:p>
            <a:pPr marL="0" marR="0" lvl="1" indent="-1857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Servizi per l’infanzia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2.440 strutture, 62.613 posti autorizzati</a:t>
            </a:r>
          </a:p>
          <a:p>
            <a:pPr marL="0" lvl="1" indent="-1857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it-IT" sz="1300" b="1" kern="0" dirty="0" smtClean="0">
                <a:solidFill>
                  <a:sysClr val="windowText" lastClr="000000"/>
                </a:solidFill>
              </a:rPr>
              <a:t>Servizi </a:t>
            </a:r>
            <a:r>
              <a:rPr lang="it-IT" sz="1300" b="1" kern="0" dirty="0" err="1" smtClean="0">
                <a:solidFill>
                  <a:sysClr val="windowText" lastClr="000000"/>
                </a:solidFill>
              </a:rPr>
              <a:t>semiresid</a:t>
            </a:r>
            <a:r>
              <a:rPr lang="it-IT" sz="1300" b="1" kern="0" dirty="0" smtClean="0">
                <a:solidFill>
                  <a:sysClr val="windowText" lastClr="000000"/>
                </a:solidFill>
              </a:rPr>
              <a:t>. per minori (centri aggregazione, alloggi, centri ricreativi)</a:t>
            </a:r>
            <a:r>
              <a:rPr lang="it-IT" sz="1300" kern="0" dirty="0" smtClean="0">
                <a:solidFill>
                  <a:sysClr val="windowText" lastClr="000000"/>
                </a:solidFill>
              </a:rPr>
              <a:t>: 1.670 strutture, 150.575 posti autorizzati</a:t>
            </a:r>
          </a:p>
        </p:txBody>
      </p:sp>
    </p:spTree>
    <p:extLst>
      <p:ext uri="{BB962C8B-B14F-4D97-AF65-F5344CB8AC3E}">
        <p14:creationId xmlns:p14="http://schemas.microsoft.com/office/powerpoint/2010/main" xmlns="" val="9746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PRS – Direzione Generale Famiglia, Solidarietà Sociale e Volontariato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2313" y="1072481"/>
            <a:ext cx="9594562" cy="954107"/>
            <a:chOff x="112313" y="1072481"/>
            <a:chExt cx="9594562" cy="954107"/>
          </a:xfrm>
        </p:grpSpPr>
        <p:sp>
          <p:nvSpPr>
            <p:cNvPr id="8" name="Rettangolo 9"/>
            <p:cNvSpPr/>
            <p:nvPr/>
          </p:nvSpPr>
          <p:spPr>
            <a:xfrm>
              <a:off x="2540733" y="1072481"/>
              <a:ext cx="7166142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Ulteriore sviluppo della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Legge regionale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sulla famiglia</a:t>
              </a: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Riorganizzazione della funzione dei consultori in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Centri per la famiglia</a:t>
              </a: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Valutazione degli esiti della sperimentazione del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Fattore Famiglia Lombardo</a:t>
              </a: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Istituzione di uno specifico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fondo a sostegno delle famiglie fragili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112313" y="1072481"/>
              <a:ext cx="2176391" cy="91635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400" b="1" dirty="0" smtClean="0">
                  <a:solidFill>
                    <a:schemeClr val="bg1"/>
                  </a:solidFill>
                  <a:latin typeface="Century Gothic" pitchFamily="34" charset="0"/>
                </a:rPr>
                <a:t>Interventi per le famiglie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2313" y="2422631"/>
            <a:ext cx="9594562" cy="954107"/>
            <a:chOff x="112313" y="2224609"/>
            <a:chExt cx="9594562" cy="954107"/>
          </a:xfrm>
        </p:grpSpPr>
        <p:sp>
          <p:nvSpPr>
            <p:cNvPr id="5" name="Rettangolo 9"/>
            <p:cNvSpPr/>
            <p:nvPr/>
          </p:nvSpPr>
          <p:spPr>
            <a:xfrm>
              <a:off x="2540733" y="2224609"/>
              <a:ext cx="7166142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Sviluppo e rafforzamento delle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politiche inclusive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, con specifica attenzione alle situazioni di povertà, anche conseguenti alla crisi economica</a:t>
              </a: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Istituzione di uno specifico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fondo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 per la realizzazione di interventi e programmi di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reinserimento sociale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2313" y="2224609"/>
              <a:ext cx="2176391" cy="91635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400" b="1" dirty="0" smtClean="0"/>
                <a:t>Interventi per i soggetti a rischio di esclusione sociale </a:t>
              </a:r>
              <a:endParaRPr lang="it-IT" sz="1400" b="1" dirty="0" smtClean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2313" y="3772781"/>
            <a:ext cx="9594562" cy="916359"/>
            <a:chOff x="112313" y="3448745"/>
            <a:chExt cx="9594562" cy="916359"/>
          </a:xfrm>
        </p:grpSpPr>
        <p:sp>
          <p:nvSpPr>
            <p:cNvPr id="9" name="Rettangolo 9"/>
            <p:cNvSpPr/>
            <p:nvPr/>
          </p:nvSpPr>
          <p:spPr>
            <a:xfrm>
              <a:off x="2540733" y="3448745"/>
              <a:ext cx="7166142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Ottimizzazione degli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interventi di tutela dei minori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e di quelli, anche economici, di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sostegno alla natalità, alla maternità e alla paternità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, nonché la valorizzazione dei Centri di Aiuto alla Vita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2313" y="3448745"/>
              <a:ext cx="2176391" cy="91635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400" b="1" dirty="0" smtClean="0"/>
                <a:t>Interventi per l’infanzia, i minori e per gli asilo nido  </a:t>
              </a:r>
              <a:endParaRPr lang="it-IT" sz="1400" dirty="0" smtClean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2313" y="5085184"/>
            <a:ext cx="9594562" cy="916359"/>
            <a:chOff x="112313" y="4600873"/>
            <a:chExt cx="9594562" cy="916359"/>
          </a:xfrm>
        </p:grpSpPr>
        <p:sp>
          <p:nvSpPr>
            <p:cNvPr id="11" name="Rettangolo 9"/>
            <p:cNvSpPr/>
            <p:nvPr/>
          </p:nvSpPr>
          <p:spPr>
            <a:xfrm>
              <a:off x="2540733" y="4600873"/>
              <a:ext cx="7166142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Prosecuzione nell’attuazione del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Piano d’Azione Regionale 2010-2020 per le persone con disabilità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con particolare attenzione ai minori e alle fragilità psichiche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313" y="4600873"/>
              <a:ext cx="2176391" cy="91635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400" b="1" dirty="0" smtClean="0"/>
                <a:t>Interventi per la disabilità </a:t>
              </a:r>
              <a:endParaRPr lang="it-IT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PRS – Direzione Generale Famiglia, Solidarietà Sociale e Volontariato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2313" y="1052736"/>
            <a:ext cx="9594562" cy="1815882"/>
            <a:chOff x="112313" y="1052736"/>
            <a:chExt cx="9594562" cy="1815882"/>
          </a:xfrm>
        </p:grpSpPr>
        <p:sp>
          <p:nvSpPr>
            <p:cNvPr id="15" name="Rettangolo 9"/>
            <p:cNvSpPr/>
            <p:nvPr/>
          </p:nvSpPr>
          <p:spPr>
            <a:xfrm>
              <a:off x="2540733" y="1052736"/>
              <a:ext cx="7166142" cy="1815882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Differenziazione della rete d’offerta sociale e sociosanitaria secondo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criteri di intensità assistenziale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, appropriatezza delle prestazioni e dei costi con conseguente marginalizzazione delle </a:t>
              </a:r>
              <a:r>
                <a:rPr lang="it-IT" sz="1400" dirty="0" err="1" smtClean="0">
                  <a:solidFill>
                    <a:schemeClr val="tx1"/>
                  </a:solidFill>
                  <a:latin typeface="Century Gothic" pitchFamily="34" charset="0"/>
                </a:rPr>
                <a:t>inappropriatezze</a:t>
              </a:r>
              <a:endParaRPr lang="it-IT" sz="1400" dirty="0" smtClean="0">
                <a:solidFill>
                  <a:schemeClr val="tx1"/>
                </a:solidFill>
                <a:latin typeface="Century Gothic" pitchFamily="34" charset="0"/>
              </a:endParaRP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Sviluppo di azioni nell’area delle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cure intermedie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e  potenziati gli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interventi domiciliari</a:t>
              </a: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Sviluppo di iniziative per prevenire e limitare il dilagare del fenomeno delle </a:t>
              </a:r>
              <a:r>
                <a:rPr lang="it-IT" sz="1400" b="1" dirty="0" err="1" smtClean="0">
                  <a:solidFill>
                    <a:schemeClr val="tx1"/>
                  </a:solidFill>
                  <a:latin typeface="Century Gothic" pitchFamily="34" charset="0"/>
                </a:rPr>
                <a:t>ludopatie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Creazione di uno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Sportello Unico per il Welfare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313" y="1052736"/>
              <a:ext cx="2176391" cy="91635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400" b="1" dirty="0" smtClean="0"/>
                <a:t>Programmazione e governo della rete dei servizi sociosanitari e sociali </a:t>
              </a:r>
              <a:endParaRPr lang="it-IT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2313" y="3194973"/>
            <a:ext cx="9594562" cy="954107"/>
            <a:chOff x="112313" y="2800673"/>
            <a:chExt cx="9594562" cy="954107"/>
          </a:xfrm>
        </p:grpSpPr>
        <p:sp>
          <p:nvSpPr>
            <p:cNvPr id="17" name="Rettangolo 9"/>
            <p:cNvSpPr/>
            <p:nvPr/>
          </p:nvSpPr>
          <p:spPr>
            <a:xfrm>
              <a:off x="2540733" y="2800673"/>
              <a:ext cx="7166142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Potenziamento del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Terzo Settore</a:t>
              </a: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Introduzione di strumenti innovativi per la gestione del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servizio civile</a:t>
              </a:r>
            </a:p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Sviluppo di interventi finalizzati alla protezione, cura e sostegno delle 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vittime di violenza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, con particolare riguardo alle donne e ai minori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313" y="2800673"/>
              <a:ext cx="2176391" cy="91635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400" b="1" dirty="0" smtClean="0"/>
                <a:t>Cooperazione ed associazionismo</a:t>
              </a:r>
              <a:endParaRPr lang="it-IT" sz="1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12313" y="4797152"/>
            <a:ext cx="9449199" cy="1368152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Century Gothic" pitchFamily="34" charset="0"/>
              </a:rPr>
              <a:t>Il coinvolgimento di Comuni, ASL, Terzo Settore, Associazionismo, Parti Sociali nell’attuazione del PRS è fondamentale per realizzare il percorso di evoluzione verso un welfare efficiente, efficace, competitivo e inclusivo e per dare centralità al bisogno della famiglia nelle politiche regionali</a:t>
            </a:r>
          </a:p>
          <a:p>
            <a:pPr algn="ctr"/>
            <a:endParaRPr lang="it-IT" sz="1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Century Gothic" pitchFamily="34" charset="0"/>
              </a:rPr>
              <a:t>La costruzione del percorso prevede i passaggi dovuti nei Tavoli previsti dalla LR 3/2008</a:t>
            </a: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Azioni PRS 2013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496" y="891872"/>
            <a:ext cx="1002445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Descrizione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16496" y="1184260"/>
            <a:ext cx="568863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93160" y="1184260"/>
            <a:ext cx="316835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93160" y="891872"/>
            <a:ext cx="2373013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Coinvolgimento del territorio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44488" y="1395928"/>
            <a:ext cx="9721080" cy="738664"/>
            <a:chOff x="344488" y="1395928"/>
            <a:chExt cx="9721080" cy="738664"/>
          </a:xfrm>
        </p:grpSpPr>
        <p:sp>
          <p:nvSpPr>
            <p:cNvPr id="8" name="Rettangolo 9"/>
            <p:cNvSpPr/>
            <p:nvPr/>
          </p:nvSpPr>
          <p:spPr>
            <a:xfrm>
              <a:off x="344488" y="1395928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INTERVENTI PER L’INFANZIA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Approvazione del programma delle Intese Famiglia 2012 relativamente ai minori e definizione dei criteri di assegnazione dei fondi</a:t>
              </a:r>
            </a:p>
          </p:txBody>
        </p:sp>
        <p:sp>
          <p:nvSpPr>
            <p:cNvPr id="13" name="Rettangolo 9"/>
            <p:cNvSpPr/>
            <p:nvPr/>
          </p:nvSpPr>
          <p:spPr>
            <a:xfrm>
              <a:off x="6393161" y="1395928"/>
              <a:ext cx="3672407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Comuni per la presa in carico delle famiglie in difficoltà e il miglioramento qualitativo offerta infanzia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4488" y="2296175"/>
            <a:ext cx="9561512" cy="738664"/>
            <a:chOff x="344488" y="2350035"/>
            <a:chExt cx="9561512" cy="738664"/>
          </a:xfrm>
        </p:grpSpPr>
        <p:sp>
          <p:nvSpPr>
            <p:cNvPr id="14" name="Rettangolo 9"/>
            <p:cNvSpPr/>
            <p:nvPr/>
          </p:nvSpPr>
          <p:spPr>
            <a:xfrm>
              <a:off x="344488" y="2350035"/>
              <a:ext cx="5760639" cy="5232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TUTELA DEI MINORI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Adozione delle linee guida per la tutela dei minori</a:t>
              </a:r>
              <a:endParaRPr lang="it-IT" sz="1400" b="1" dirty="0" smtClean="0">
                <a:solidFill>
                  <a:schemeClr val="tx1"/>
                </a:solidFill>
                <a:latin typeface="Century Gothic" pitchFamily="34" charset="0"/>
              </a:endParaRPr>
            </a:p>
          </p:txBody>
        </p:sp>
        <p:sp>
          <p:nvSpPr>
            <p:cNvPr id="15" name="Rettangolo 9"/>
            <p:cNvSpPr/>
            <p:nvPr/>
          </p:nvSpPr>
          <p:spPr>
            <a:xfrm>
              <a:off x="6393162" y="2350035"/>
              <a:ext cx="3512838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Raccordo tra Comuni, ASL e Tribunale minorenni per l’attuazione delle linee guida, in fase di adozione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4488" y="3196422"/>
            <a:ext cx="9217024" cy="1169551"/>
            <a:chOff x="344488" y="3519586"/>
            <a:chExt cx="9217024" cy="1169551"/>
          </a:xfrm>
        </p:grpSpPr>
        <p:sp>
          <p:nvSpPr>
            <p:cNvPr id="16" name="Rettangolo 9"/>
            <p:cNvSpPr/>
            <p:nvPr/>
          </p:nvSpPr>
          <p:spPr>
            <a:xfrm>
              <a:off x="344488" y="3519586"/>
              <a:ext cx="5760639" cy="116955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PERMANENZA DEI MINORI CON DISABILITA’ NEL PROPRIO CONTESTO </a:t>
              </a:r>
              <a:r>
                <a:rPr lang="it-IT" sz="1400" b="1" dirty="0" err="1" smtClean="0">
                  <a:solidFill>
                    <a:schemeClr val="tx1"/>
                  </a:solidFill>
                  <a:latin typeface="Century Gothic" pitchFamily="34" charset="0"/>
                </a:rPr>
                <a:t>DI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 VITA FAMILIARE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Prosecuzione degli interventi in corso, anche sperimentali, di sostegno sociale e sociosanitario alle famiglie con bambini disabili per facilitare i percorsi di crescita nel proprio contesto di vita </a:t>
              </a:r>
            </a:p>
          </p:txBody>
        </p:sp>
        <p:sp>
          <p:nvSpPr>
            <p:cNvPr id="17" name="Rettangolo 9"/>
            <p:cNvSpPr/>
            <p:nvPr/>
          </p:nvSpPr>
          <p:spPr>
            <a:xfrm>
              <a:off x="6393162" y="3519586"/>
              <a:ext cx="3168350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Comuni e ASL per la gestione delle risorse assegnate da Regione, monitoraggio degli interventi in corso sul territorio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4488" y="4527556"/>
            <a:ext cx="9217024" cy="954107"/>
            <a:chOff x="344488" y="4904581"/>
            <a:chExt cx="9217024" cy="954107"/>
          </a:xfrm>
        </p:grpSpPr>
        <p:sp>
          <p:nvSpPr>
            <p:cNvPr id="18" name="Rettangolo 9"/>
            <p:cNvSpPr/>
            <p:nvPr/>
          </p:nvSpPr>
          <p:spPr>
            <a:xfrm>
              <a:off x="344488" y="4904581"/>
              <a:ext cx="5760639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SOSTEGNO ALLA DOMICILIARITA’ DELLE PERSONE CON GRAVISSIME DISABILITA’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Prosecuzione degli interventi, anche di tipo economico, per consentire alle persone con gravissime disabilità di rimanere nel proprio contesto di vita</a:t>
              </a:r>
            </a:p>
          </p:txBody>
        </p:sp>
        <p:sp>
          <p:nvSpPr>
            <p:cNvPr id="19" name="Rettangolo 9"/>
            <p:cNvSpPr/>
            <p:nvPr/>
          </p:nvSpPr>
          <p:spPr>
            <a:xfrm>
              <a:off x="6393162" y="4904581"/>
              <a:ext cx="3168350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Comuni e ASL per la gestione delle risorse assegnate da Regione, monitoraggio degli interventi in corso sul territorio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4488" y="5643245"/>
            <a:ext cx="9362386" cy="954107"/>
            <a:chOff x="344488" y="5858688"/>
            <a:chExt cx="9362386" cy="954107"/>
          </a:xfrm>
        </p:grpSpPr>
        <p:sp>
          <p:nvSpPr>
            <p:cNvPr id="20" name="Rettangolo 9"/>
            <p:cNvSpPr/>
            <p:nvPr/>
          </p:nvSpPr>
          <p:spPr>
            <a:xfrm>
              <a:off x="344488" y="5858688"/>
              <a:ext cx="5760639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DIFFERENZIARE LA RETE DELLE UNITÀ </a:t>
              </a:r>
              <a:r>
                <a:rPr lang="it-IT" sz="1400" b="1" dirty="0" err="1" smtClean="0">
                  <a:solidFill>
                    <a:schemeClr val="tx1"/>
                  </a:solidFill>
                  <a:latin typeface="Century Gothic" pitchFamily="34" charset="0"/>
                </a:rPr>
                <a:t>D’OFFERTA</a:t>
              </a: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 SOCIALE E SOCIOSANITARIA PER LE PERSONE ANZIANE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Prosecuzione di interventi in corso, anche sperimentali, di sostegno sociale e sociosanitario alle persone anziane e alle loro famiglie</a:t>
              </a:r>
            </a:p>
          </p:txBody>
        </p:sp>
        <p:sp>
          <p:nvSpPr>
            <p:cNvPr id="22" name="Rettangolo 9"/>
            <p:cNvSpPr/>
            <p:nvPr/>
          </p:nvSpPr>
          <p:spPr>
            <a:xfrm>
              <a:off x="6393162" y="5858688"/>
              <a:ext cx="3313712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ASL: monitoraggio sperimentazioni DGR 3239/2012 attraverso le cabine territoriali, composte anche da Parti Sociali e Comuni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496" y="891872"/>
            <a:ext cx="1002445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Descrizione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16496" y="1184260"/>
            <a:ext cx="568863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93160" y="1184260"/>
            <a:ext cx="3168351" cy="0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44488" y="3492293"/>
            <a:ext cx="9362386" cy="954107"/>
            <a:chOff x="344488" y="2977788"/>
            <a:chExt cx="9362386" cy="954107"/>
          </a:xfrm>
        </p:grpSpPr>
        <p:sp>
          <p:nvSpPr>
            <p:cNvPr id="24" name="Rettangolo 9"/>
            <p:cNvSpPr/>
            <p:nvPr/>
          </p:nvSpPr>
          <p:spPr>
            <a:xfrm>
              <a:off x="344488" y="2977788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FONDO PER LE FAMIGLIE IN DIFFICOLTÀ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Creazione di un nuovo Fondo Regionale per il sostegno alle Famiglie in difficoltà (“Fondo Famiglia”)</a:t>
              </a:r>
            </a:p>
          </p:txBody>
        </p:sp>
        <p:sp>
          <p:nvSpPr>
            <p:cNvPr id="25" name="Rettangolo 9"/>
            <p:cNvSpPr/>
            <p:nvPr/>
          </p:nvSpPr>
          <p:spPr>
            <a:xfrm>
              <a:off x="6393161" y="2977788"/>
              <a:ext cx="3313713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Partecipazione di Comuni, ASL e Terzo Settore nella costruzione dei progetti personalizzati e nella presa in carico integrata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4488" y="4432754"/>
            <a:ext cx="9362386" cy="815030"/>
            <a:chOff x="344488" y="4653136"/>
            <a:chExt cx="9362386" cy="815030"/>
          </a:xfrm>
        </p:grpSpPr>
        <p:sp>
          <p:nvSpPr>
            <p:cNvPr id="28" name="Rettangolo 9"/>
            <p:cNvSpPr/>
            <p:nvPr/>
          </p:nvSpPr>
          <p:spPr>
            <a:xfrm>
              <a:off x="344488" y="4653136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SEMPLIFICARE L’ACCESSO AI SERVIZI: 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Individuazione delle realtà territoriali di sperimentazione dello sportello unico di accesso ai servizi</a:t>
              </a:r>
            </a:p>
          </p:txBody>
        </p:sp>
        <p:sp>
          <p:nvSpPr>
            <p:cNvPr id="29" name="Rettangolo 9"/>
            <p:cNvSpPr/>
            <p:nvPr/>
          </p:nvSpPr>
          <p:spPr>
            <a:xfrm>
              <a:off x="6393161" y="4729502"/>
              <a:ext cx="3313713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Collaborazione con ASL, Comuni e realtà del territorio per attivare sperimentazioni integrate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4488" y="1395928"/>
            <a:ext cx="9561512" cy="954107"/>
            <a:chOff x="344488" y="1395928"/>
            <a:chExt cx="9561512" cy="954107"/>
          </a:xfrm>
        </p:grpSpPr>
        <p:sp>
          <p:nvSpPr>
            <p:cNvPr id="8" name="Rettangolo 9"/>
            <p:cNvSpPr/>
            <p:nvPr/>
          </p:nvSpPr>
          <p:spPr>
            <a:xfrm>
              <a:off x="344488" y="1395928"/>
              <a:ext cx="5760639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POTENZIAMENTO DEGLI INTERVENTI DOMICILIARI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Estensione a tutte le Asl degli strumenti di valutazione del bisogno definito per l’assistenza domiciliare</a:t>
              </a:r>
            </a:p>
          </p:txBody>
        </p:sp>
        <p:sp>
          <p:nvSpPr>
            <p:cNvPr id="30" name="Rettangolo 9"/>
            <p:cNvSpPr/>
            <p:nvPr/>
          </p:nvSpPr>
          <p:spPr>
            <a:xfrm>
              <a:off x="6393161" y="1395928"/>
              <a:ext cx="3512839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Partecipazione alle sperimentazioni in corso, in collaborazione tra ASL e Ambiti, supporto alla valutazione degli esiti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4488" y="2336389"/>
            <a:ext cx="9217024" cy="954107"/>
            <a:chOff x="344488" y="2382693"/>
            <a:chExt cx="9217024" cy="954107"/>
          </a:xfrm>
        </p:grpSpPr>
        <p:sp>
          <p:nvSpPr>
            <p:cNvPr id="22" name="Rettangolo 9"/>
            <p:cNvSpPr/>
            <p:nvPr/>
          </p:nvSpPr>
          <p:spPr>
            <a:xfrm>
              <a:off x="344488" y="2382693"/>
              <a:ext cx="5760639" cy="9541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b="1" dirty="0" smtClean="0">
                  <a:solidFill>
                    <a:schemeClr val="tx1"/>
                  </a:solidFill>
                  <a:latin typeface="Century Gothic" pitchFamily="34" charset="0"/>
                </a:rPr>
                <a:t>INTERVENTI A SOSTEGNO DELL’INCLUSIONE E DELLA COESIONE SOCIALE</a:t>
              </a: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: Emanazione linee di indirizzo per gli interventi a favore delle persone soggette a provvedimenti dell’autorità giudiziaria</a:t>
              </a:r>
            </a:p>
          </p:txBody>
        </p:sp>
        <p:sp>
          <p:nvSpPr>
            <p:cNvPr id="36" name="Rettangolo 9"/>
            <p:cNvSpPr/>
            <p:nvPr/>
          </p:nvSpPr>
          <p:spPr>
            <a:xfrm>
              <a:off x="6393162" y="2382693"/>
              <a:ext cx="3168350" cy="738664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it-IT" sz="1400" dirty="0" smtClean="0">
                  <a:solidFill>
                    <a:schemeClr val="tx1"/>
                  </a:solidFill>
                  <a:latin typeface="Century Gothic" pitchFamily="34" charset="0"/>
                </a:rPr>
                <a:t>Programmazione ed esame dei progetti in collaborazione tra ASL, Comuni e Terzo Settore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393160" y="891872"/>
            <a:ext cx="2373013" cy="292388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r>
              <a:rPr lang="it-IT" sz="1300" b="1" dirty="0" smtClean="0">
                <a:latin typeface="Century Gothic" pitchFamily="34" charset="0"/>
              </a:rPr>
              <a:t>Coinvolgimento del territorio</a:t>
            </a:r>
          </a:p>
        </p:txBody>
      </p:sp>
      <p:sp>
        <p:nvSpPr>
          <p:cNvPr id="38" name="CasellaDiTesto 6"/>
          <p:cNvSpPr txBox="1"/>
          <p:nvPr/>
        </p:nvSpPr>
        <p:spPr>
          <a:xfrm>
            <a:off x="112313" y="57588"/>
            <a:ext cx="9594562" cy="369207"/>
          </a:xfrm>
          <a:prstGeom prst="rect">
            <a:avLst/>
          </a:prstGeom>
          <a:noFill/>
        </p:spPr>
        <p:txBody>
          <a:bodyPr wrap="square" lIns="91319" tIns="45658" rIns="91319" bIns="45658" rtlCol="0">
            <a:spAutoFit/>
          </a:bodyPr>
          <a:lstStyle/>
          <a:p>
            <a:pPr algn="l"/>
            <a:r>
              <a:rPr lang="it-IT" sz="1800" b="1" dirty="0" smtClean="0">
                <a:solidFill>
                  <a:schemeClr val="bg1"/>
                </a:solidFill>
                <a:latin typeface="Century Gothic" pitchFamily="34" charset="0"/>
              </a:rPr>
              <a:t>Azioni PRS 2013</a:t>
            </a:r>
            <a:endParaRPr lang="it-IT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3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HEmNjbJkKaZo_Z94E3tw"/>
</p:tagLst>
</file>

<file path=ppt/theme/theme1.xml><?xml version="1.0" encoding="utf-8"?>
<a:theme xmlns:a="http://schemas.openxmlformats.org/drawingml/2006/main" name="1_Timesaver-PowerLibrary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900"/>
        </a:solidFill>
        <a:ln w="9525">
          <a:solidFill>
            <a:srgbClr val="0099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  <a:latin typeface="Century Gothic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99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rIns="36000" rtlCol="0">
        <a:spAutoFit/>
      </a:bodyPr>
      <a:lstStyle>
        <a:defPPr>
          <a:defRPr sz="1300" dirty="0" smtClean="0">
            <a:latin typeface="Century Gothic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114312</TotalTime>
  <Pages>53</Pages>
  <Words>3300</Words>
  <Application>Microsoft Office PowerPoint</Application>
  <PresentationFormat>A4 Paper (210x297 mm)</PresentationFormat>
  <Paragraphs>203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1_Timesaver-PowerLibrary</vt:lpstr>
      <vt:lpstr>think-cell 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Axteria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Guido Grignaffini</dc:creator>
  <cp:lastModifiedBy>Guido Grignaffini</cp:lastModifiedBy>
  <cp:revision>3331</cp:revision>
  <cp:lastPrinted>2011-12-05T11:57:38Z</cp:lastPrinted>
  <dcterms:created xsi:type="dcterms:W3CDTF">2009-04-07T12:55:12Z</dcterms:created>
  <dcterms:modified xsi:type="dcterms:W3CDTF">2013-05-28T16:57:45Z</dcterms:modified>
</cp:coreProperties>
</file>